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90" r:id="rId3"/>
    <p:sldId id="291" r:id="rId4"/>
    <p:sldId id="292" r:id="rId5"/>
    <p:sldId id="269" r:id="rId6"/>
    <p:sldId id="285" r:id="rId7"/>
    <p:sldId id="293" r:id="rId8"/>
    <p:sldId id="294" r:id="rId9"/>
    <p:sldId id="295" r:id="rId10"/>
    <p:sldId id="315" r:id="rId11"/>
    <p:sldId id="304" r:id="rId12"/>
    <p:sldId id="305" r:id="rId13"/>
    <p:sldId id="306" r:id="rId14"/>
    <p:sldId id="296" r:id="rId15"/>
    <p:sldId id="284" r:id="rId16"/>
    <p:sldId id="301" r:id="rId17"/>
    <p:sldId id="302" r:id="rId18"/>
    <p:sldId id="303" r:id="rId19"/>
    <p:sldId id="307" r:id="rId20"/>
    <p:sldId id="309" r:id="rId21"/>
    <p:sldId id="310" r:id="rId22"/>
    <p:sldId id="311" r:id="rId23"/>
    <p:sldId id="312" r:id="rId24"/>
    <p:sldId id="313" r:id="rId25"/>
    <p:sldId id="308" r:id="rId26"/>
    <p:sldId id="31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9D39"/>
    <a:srgbClr val="99CCFF"/>
    <a:srgbClr val="66FF66"/>
    <a:srgbClr val="FF9966"/>
    <a:srgbClr val="FF99FF"/>
    <a:srgbClr val="FFCC00"/>
    <a:srgbClr val="E3E4E3"/>
    <a:srgbClr val="E2DDD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061" autoAdjust="0"/>
  </p:normalViewPr>
  <p:slideViewPr>
    <p:cSldViewPr snapToGrid="0">
      <p:cViewPr varScale="1">
        <p:scale>
          <a:sx n="112" d="100"/>
          <a:sy n="112" d="100"/>
        </p:scale>
        <p:origin x="76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55A95-B30B-44CF-A4FC-9990A28BD1C1}" type="datetimeFigureOut">
              <a:rPr lang="en-IL" smtClean="0"/>
              <a:t>20/08/2024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E982-DD09-4DE0-8DFF-E86F95FE7B9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7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E982-DD09-4DE0-8DFF-E86F95FE7B99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67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F725-953F-4A61-93E5-AF68A23E5D8D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858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C0378-A36C-455B-9363-E69DF785076F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22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39057-0776-49E8-82EE-5F84DF506050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448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EB99D-CF1D-455B-8920-5B03A6C43FD7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24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5B521-77C2-46E8-B1B0-2D2BC1B0E6D0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6506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80D7-8556-4EF5-B516-47CA43BB1958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71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3195-EA98-4F41-B8B1-282EFE3B036C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140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7D36B-FD89-475F-B068-11100B7FC597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1869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3A7A-ED8E-4D8B-809B-8FE205BFC8D9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85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D6578-7188-4F5B-AD59-AAAE00892AF7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957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6EDAB-6475-463D-A2D7-A43DB9C9091D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5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3BBD-28CD-4B11-9AA1-8239B99B3850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43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666F-1225-425B-952D-3E074FF734D8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4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20E-D53C-4267-BAB7-9902FF0B7A6F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557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9360-9E89-4A64-A8EE-FC3ED686F043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049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F4C4-8C5F-4C95-B4E2-527DCABE66CB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5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83D99-B20D-4242-ABEC-5DE43FFD1E48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138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C9889CB-3AF8-4DAA-BE37-2B81852383EE}" type="datetime8">
              <a:rPr lang="en-IL" smtClean="0"/>
              <a:t>20/08/2024 20:17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976D-72D1-4507-A9E6-A51157A613E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6696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xYH68rWG0B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8FB-6A83-F47C-F7E3-1738DDFDB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Prosthetic Hand Control via Shoulder Movement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14220-C7DA-8A8A-FE59-D5126495F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Nitay ozer</a:t>
            </a:r>
          </a:p>
          <a:p>
            <a:r>
              <a:rPr lang="en-US" dirty="0"/>
              <a:t>Itay mal</a:t>
            </a:r>
          </a:p>
          <a:p>
            <a:r>
              <a:rPr lang="en-US" dirty="0"/>
              <a:t>supervisor </a:t>
            </a:r>
            <a:r>
              <a:rPr lang="en-US" dirty="0" err="1"/>
              <a:t>KobY</a:t>
            </a:r>
            <a:r>
              <a:rPr lang="en-US" dirty="0"/>
              <a:t> </a:t>
            </a:r>
            <a:r>
              <a:rPr lang="en-US" dirty="0" err="1"/>
              <a:t>Kohay</a:t>
            </a:r>
            <a:endParaRPr lang="en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F7E4CE-238F-D105-81E0-6F7FDD0D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275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Algorithms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2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LSTM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11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49C7A9F-221F-76C8-7017-818874E04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514" y="1731702"/>
            <a:ext cx="6092679" cy="4170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3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GRU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12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Adequate to temporal data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May be used as classifier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Slightly less parameters than LSTM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Computationally expensive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 to implement for microcontroller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Many learned parameters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Less weight for long term memory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EAA0AEBA-3167-FF30-69B5-DBBC8E414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01" y="2117213"/>
            <a:ext cx="6321050" cy="316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Random Forest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13</a:t>
            </a:fld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Easy and fast training</a:t>
            </a:r>
          </a:p>
          <a:p>
            <a:pPr lvl="1"/>
            <a:r>
              <a:rPr lang="en-US" sz="2800" dirty="0">
                <a:solidFill>
                  <a:srgbClr val="EBEBEB"/>
                </a:solidFill>
              </a:rPr>
              <a:t>Highly fitted to classification tasks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Explainable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Fitted to microcontroller easily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000" dirty="0">
                <a:solidFill>
                  <a:srgbClr val="EBEBEB"/>
                </a:solidFill>
              </a:rPr>
              <a:t>Not designed for temporal data</a:t>
            </a:r>
          </a:p>
          <a:p>
            <a:pPr lvl="1"/>
            <a:endParaRPr lang="en-GB" sz="3200" dirty="0">
              <a:solidFill>
                <a:srgbClr val="EBEBE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235FAD-64D1-B904-11BE-074EDC09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19" y="1589609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90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Purposed </a:t>
            </a:r>
            <a:br>
              <a:rPr lang="en-US" dirty="0"/>
            </a:br>
            <a:r>
              <a:rPr lang="en-US" dirty="0"/>
              <a:t>Solution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389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71FE1-38EC-3FEC-CD9F-AC33693A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2DDD0"/>
                </a:solidFill>
              </a:rPr>
              <a:t>Block Diagram</a:t>
            </a:r>
            <a:endParaRPr lang="en-IL" dirty="0">
              <a:solidFill>
                <a:srgbClr val="E2DDD0"/>
              </a:solidFill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5753CE-9D12-381D-A0A8-622395D6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15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0EB42-BD27-252D-6793-D25149F8E577}"/>
              </a:ext>
            </a:extLst>
          </p:cNvPr>
          <p:cNvSpPr/>
          <p:nvPr/>
        </p:nvSpPr>
        <p:spPr>
          <a:xfrm>
            <a:off x="3190964" y="3094151"/>
            <a:ext cx="3452466" cy="1941776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Our System</a:t>
            </a:r>
            <a:endParaRPr lang="en-IL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BFEC7-CC92-60D0-20C5-C37B4E8EBD0D}"/>
              </a:ext>
            </a:extLst>
          </p:cNvPr>
          <p:cNvSpPr/>
          <p:nvPr/>
        </p:nvSpPr>
        <p:spPr>
          <a:xfrm>
            <a:off x="3523527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IMU Sensors</a:t>
            </a:r>
            <a:endParaRPr lang="en-IL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4CCF9-B280-242A-55A2-51E8E3FB4438}"/>
              </a:ext>
            </a:extLst>
          </p:cNvPr>
          <p:cNvSpPr/>
          <p:nvPr/>
        </p:nvSpPr>
        <p:spPr>
          <a:xfrm>
            <a:off x="5074796" y="3629505"/>
            <a:ext cx="1216973" cy="945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ESP32</a:t>
            </a:r>
            <a:endParaRPr lang="en-US" sz="12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B4FEB-048A-5C84-34A3-880447C699F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04905" y="4102085"/>
            <a:ext cx="18186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6C806-BCA7-9426-AC0C-452561FC1F9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40500" y="4102085"/>
            <a:ext cx="334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5">
            <a:extLst>
              <a:ext uri="{FF2B5EF4-FFF2-40B4-BE49-F238E27FC236}">
                <a16:creationId xmlns:a16="http://schemas.microsoft.com/office/drawing/2014/main" id="{69062984-0A62-6523-714C-D694281FA25D}"/>
              </a:ext>
            </a:extLst>
          </p:cNvPr>
          <p:cNvSpPr txBox="1"/>
          <p:nvPr/>
        </p:nvSpPr>
        <p:spPr>
          <a:xfrm>
            <a:off x="1257859" y="3670961"/>
            <a:ext cx="2042445" cy="5579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Shoulder Movement</a:t>
            </a:r>
            <a:endParaRPr lang="en-IL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74F56-3CFD-82C6-E0B0-2C3CD3DB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741" b="65123" l="2357" r="24411">
                        <a14:foregroundMark x1="22054" y1="42593" x2="23232" y2="48457"/>
                        <a14:foregroundMark x1="21212" y1="51235" x2="23737" y2="40741"/>
                        <a14:foregroundMark x1="24579" y1="50926" x2="24411" y2="43827"/>
                        <a14:foregroundMark x1="7071" y1="62654" x2="7071" y2="65123"/>
                      </a14:backgroundRemoval>
                    </a14:imgEffect>
                  </a14:imgLayer>
                </a14:imgProps>
              </a:ext>
            </a:extLst>
          </a:blip>
          <a:srcRect t="38401" r="74136" b="33153"/>
          <a:stretch/>
        </p:blipFill>
        <p:spPr>
          <a:xfrm rot="17515424" flipH="1">
            <a:off x="8681219" y="3548717"/>
            <a:ext cx="1976831" cy="1185900"/>
          </a:xfrm>
          <a:prstGeom prst="rect">
            <a:avLst/>
          </a:prstGeom>
        </p:spPr>
      </p:pic>
      <p:pic>
        <p:nvPicPr>
          <p:cNvPr id="2050" name="Picture 2" descr="Wifi Symbol Stamp">
            <a:extLst>
              <a:ext uri="{FF2B5EF4-FFF2-40B4-BE49-F238E27FC236}">
                <a16:creationId xmlns:a16="http://schemas.microsoft.com/office/drawing/2014/main" id="{918AC1A8-2AB2-4385-9DE0-8BCA29E2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9799" y="3647162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ifi Symbol Stamp">
            <a:extLst>
              <a:ext uri="{FF2B5EF4-FFF2-40B4-BE49-F238E27FC236}">
                <a16:creationId xmlns:a16="http://schemas.microsoft.com/office/drawing/2014/main" id="{6547E373-A66F-3EFB-E231-A218C5A0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2680" y="3664753"/>
            <a:ext cx="1432177" cy="95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st of Bluetooth profiles - Wikipedia">
            <a:extLst>
              <a:ext uri="{FF2B5EF4-FFF2-40B4-BE49-F238E27FC236}">
                <a16:creationId xmlns:a16="http://schemas.microsoft.com/office/drawing/2014/main" id="{79041D59-7392-7557-1025-FBD26B2F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330" y="3744832"/>
            <a:ext cx="469459" cy="7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338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Simplified Mode Cycling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82F47D-1B12-F0BA-6479-023CA1E19A25}"/>
              </a:ext>
            </a:extLst>
          </p:cNvPr>
          <p:cNvGrpSpPr/>
          <p:nvPr/>
        </p:nvGrpSpPr>
        <p:grpSpPr>
          <a:xfrm>
            <a:off x="7841825" y="2286162"/>
            <a:ext cx="3023820" cy="4414678"/>
            <a:chOff x="5413753" y="157159"/>
            <a:chExt cx="4482074" cy="6543681"/>
          </a:xfrm>
        </p:grpSpPr>
        <p:pic>
          <p:nvPicPr>
            <p:cNvPr id="8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8253E99-6129-9CE2-4FA4-BD63C81D13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3970DE-A01F-6560-25D7-7E6E5B58E3DD}"/>
                </a:ext>
              </a:extLst>
            </p:cNvPr>
            <p:cNvGrpSpPr/>
            <p:nvPr/>
          </p:nvGrpSpPr>
          <p:grpSpPr>
            <a:xfrm>
              <a:off x="5413753" y="1259713"/>
              <a:ext cx="4482074" cy="3347782"/>
              <a:chOff x="6104579" y="1460873"/>
              <a:chExt cx="2802111" cy="2092972"/>
            </a:xfrm>
          </p:grpSpPr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C727279B-0DEF-1C95-C81A-637E7DABC0C8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DB7A90AB-8CB4-F102-47AD-708A83648C33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085737-B849-DA3D-B129-50639563E645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88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2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FFE2D8-E9BE-0A04-9FF5-6A829329CC8A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4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32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B16DF81-C137-ED53-5223-DEBB77FA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6" y="2630747"/>
            <a:ext cx="5137914" cy="3699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84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Forward / Back Symmetry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1F9DC49F-4AD1-E097-D2EA-AB397C3A7E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8930" y="2497398"/>
            <a:ext cx="10692479" cy="3625269"/>
            <a:chOff x="446" y="2579"/>
            <a:chExt cx="10352" cy="3511"/>
          </a:xfrm>
        </p:grpSpPr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5D0DF7F4-DD55-F7B1-4A4A-D2ED1F9AA1A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6" y="2579"/>
              <a:ext cx="10352" cy="3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933957A7-3B6F-ACB2-08C6-1D5166644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" y="2843"/>
              <a:ext cx="4885" cy="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1B340A-DC63-65EA-2522-EDF7DAFCA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" y="2843"/>
              <a:ext cx="4884" cy="2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2A1F31-D0C9-94EF-8051-73BD01A5394B}"/>
              </a:ext>
            </a:extLst>
          </p:cNvPr>
          <p:cNvSpPr/>
          <p:nvPr/>
        </p:nvSpPr>
        <p:spPr>
          <a:xfrm>
            <a:off x="3676073" y="3407988"/>
            <a:ext cx="1117599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EF419-CC67-8A6E-20D1-DAC8F7DC3269}"/>
              </a:ext>
            </a:extLst>
          </p:cNvPr>
          <p:cNvSpPr/>
          <p:nvPr/>
        </p:nvSpPr>
        <p:spPr>
          <a:xfrm>
            <a:off x="7749308" y="3475520"/>
            <a:ext cx="1117601" cy="16163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EBEBEB"/>
                </a:solidFill>
              </a:rPr>
              <a:t>Program Flow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615ED-B1DA-F889-68D3-BBCCFA96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75" y="2475097"/>
            <a:ext cx="3766071" cy="419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Sample rate – 80Hz</a:t>
            </a:r>
          </a:p>
          <a:p>
            <a:pPr>
              <a:buClrTx/>
            </a:pPr>
            <a:r>
              <a:rPr lang="en-GB" sz="2800" dirty="0"/>
              <a:t>Buffer size – 100 timepoints</a:t>
            </a:r>
          </a:p>
          <a:p>
            <a:pPr>
              <a:buClrTx/>
            </a:pPr>
            <a:r>
              <a:rPr lang="en-GB" sz="2800" dirty="0"/>
              <a:t>Prediction after each sample</a:t>
            </a:r>
          </a:p>
          <a:p>
            <a:pPr>
              <a:buClrTx/>
            </a:pPr>
            <a:r>
              <a:rPr lang="en-GB" sz="2800" dirty="0"/>
              <a:t>Capture window prevents multiple hits from single gesture</a:t>
            </a:r>
          </a:p>
          <a:p>
            <a:pPr>
              <a:buClrTx/>
            </a:pPr>
            <a:r>
              <a:rPr lang="en-GB" sz="2800" dirty="0"/>
              <a:t>BLE disconnection interrupts flow</a:t>
            </a:r>
          </a:p>
          <a:p>
            <a:pPr>
              <a:buClrTx/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66363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System Interconnection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07F1545A-7281-132B-92EC-5532BAC4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43991" y="2825483"/>
            <a:ext cx="6140975" cy="3911600"/>
            <a:chOff x="2020" y="2962"/>
            <a:chExt cx="7155" cy="4558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B5A777A-5F0E-DC91-A8AF-D902295A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20" y="2962"/>
              <a:ext cx="7155" cy="4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35D8D79-FA6B-1C59-1943-5F2D1C1B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" y="3353"/>
              <a:ext cx="6304" cy="4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6C3DEA5D-ED35-BDBB-D09B-CF8B0C53C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9" y="30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ESP 32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5CC4DEF-2A5A-3705-EB71-01221487A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9" y="4123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IMU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FC4361DA-39F1-2C16-3319-950D55B85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1" y="565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Buzzer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80FCA483-D24C-42F2-B4F7-08FC891C6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9" y="5761"/>
              <a:ext cx="1711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rPr>
                <a:t>3.7V Battery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E1259-3680-33AB-28D5-603F7DC12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6" t="11038" r="10583" b="21979"/>
          <a:stretch/>
        </p:blipFill>
        <p:spPr bwMode="auto">
          <a:xfrm>
            <a:off x="773754" y="2968324"/>
            <a:ext cx="4932810" cy="3630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539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2E878-8673-1CBB-DC06-584E9C3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Definition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10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Haifa3D - תנו לי יד בתלת מימד | Haifa">
            <a:extLst>
              <a:ext uri="{FF2B5EF4-FFF2-40B4-BE49-F238E27FC236}">
                <a16:creationId xmlns:a16="http://schemas.microsoft.com/office/drawing/2014/main" id="{7A65A49D-D487-2102-7B55-781A1BAB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704054"/>
            <a:ext cx="5449889" cy="544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AC72-2B1F-8C5D-4950-2CCF271F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46A6-9133-4025-5ED9-AD7161C1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>
                <a:solidFill>
                  <a:srgbClr val="EBEBEB"/>
                </a:solidFill>
              </a:rPr>
              <a:t>Wirelessly controlling Haifa 3D robotic prosthetic hand </a:t>
            </a:r>
          </a:p>
          <a:p>
            <a:pPr lvl="1" defTabSz="800100">
              <a:spcBef>
                <a:spcPct val="0"/>
              </a:spcBef>
              <a:spcAft>
                <a:spcPct val="35000"/>
              </a:spcAft>
            </a:pPr>
            <a:r>
              <a:rPr lang="en-US" sz="2600" dirty="0">
                <a:solidFill>
                  <a:srgbClr val="EBEBEB"/>
                </a:solidFill>
              </a:rPr>
              <a:t>U</a:t>
            </a:r>
            <a:r>
              <a:rPr lang="en-US" sz="2600" kern="1200" dirty="0">
                <a:solidFill>
                  <a:srgbClr val="EBEBEB"/>
                </a:solidFill>
              </a:rPr>
              <a:t>sing user’s shoulder movements</a:t>
            </a:r>
          </a:p>
        </p:txBody>
      </p:sp>
    </p:spTree>
    <p:extLst>
      <p:ext uri="{BB962C8B-B14F-4D97-AF65-F5344CB8AC3E}">
        <p14:creationId xmlns:p14="http://schemas.microsoft.com/office/powerpoint/2010/main" val="122698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351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Acquisition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ESP connected to computer to collect sample traces to CSV files</a:t>
            </a:r>
          </a:p>
          <a:p>
            <a:pPr>
              <a:buClrTx/>
            </a:pPr>
            <a:r>
              <a:rPr lang="en-GB" sz="2800" dirty="0"/>
              <a:t>Traces include target gestures as well as miscellaneous activities </a:t>
            </a:r>
          </a:p>
        </p:txBody>
      </p:sp>
      <p:pic>
        <p:nvPicPr>
          <p:cNvPr id="7" name="Picture 6" descr="A person cutting vegetables in a kitchen&#10;&#10;Description automatically generated">
            <a:extLst>
              <a:ext uri="{FF2B5EF4-FFF2-40B4-BE49-F238E27FC236}">
                <a16:creationId xmlns:a16="http://schemas.microsoft.com/office/drawing/2014/main" id="{F04AE24F-AD47-9B3C-F09B-733E8025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9"/>
          <a:stretch/>
        </p:blipFill>
        <p:spPr>
          <a:xfrm>
            <a:off x="7397612" y="2336669"/>
            <a:ext cx="3708137" cy="43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Data Labeling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Data traces trimmed and labelled using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21A14-90B9-F277-089C-668AF356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44" y="2475097"/>
            <a:ext cx="4908149" cy="41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Classifier Training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6027881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Random Forest classifier was trained using Scikit-Learn python package.</a:t>
            </a:r>
          </a:p>
          <a:p>
            <a:pPr>
              <a:buClrTx/>
            </a:pPr>
            <a:r>
              <a:rPr lang="en-GB" sz="2800" dirty="0"/>
              <a:t>Chosen architecture:</a:t>
            </a:r>
          </a:p>
          <a:p>
            <a:pPr lvl="1">
              <a:buClrTx/>
            </a:pPr>
            <a:r>
              <a:rPr lang="en-GB" sz="2600" dirty="0"/>
              <a:t>20 estimators</a:t>
            </a:r>
          </a:p>
          <a:p>
            <a:pPr lvl="1">
              <a:buClrTx/>
            </a:pPr>
            <a:r>
              <a:rPr lang="en-GB" sz="2600" dirty="0"/>
              <a:t>Max depth 5</a:t>
            </a:r>
          </a:p>
          <a:p>
            <a:pPr lvl="1">
              <a:buClrTx/>
            </a:pPr>
            <a:r>
              <a:rPr lang="en-GB" sz="2600" dirty="0"/>
              <a:t>Returns #Votes per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C4789-20E3-1D79-D011-079EC0B0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42" y="2509676"/>
            <a:ext cx="52768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Real Time Program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5E94D0-614F-A36B-69CD-DA2336B984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4392490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Used common libraries to read sensors</a:t>
            </a:r>
          </a:p>
          <a:p>
            <a:pPr>
              <a:buClrTx/>
            </a:pPr>
            <a:r>
              <a:rPr lang="en-GB" sz="2800" dirty="0"/>
              <a:t>ML model converted to CPP using utility script</a:t>
            </a:r>
            <a:endParaRPr lang="en-GB" sz="3200" dirty="0"/>
          </a:p>
          <a:p>
            <a:pPr>
              <a:buClrTx/>
            </a:pPr>
            <a:r>
              <a:rPr lang="en-GB" sz="2800" dirty="0"/>
              <a:t>Prediction decision is done by thresholding 70% of votes</a:t>
            </a:r>
            <a:endParaRPr lang="en-GB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0CEC-1AB0-4F60-311B-7FAE720D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55" y="2560793"/>
            <a:ext cx="2400158" cy="373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07395-735D-E725-7318-0C180756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53" y="2560793"/>
            <a:ext cx="3521926" cy="3736880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FAB1867-486F-5CED-8F45-7CDF107B5FC9}"/>
              </a:ext>
            </a:extLst>
          </p:cNvPr>
          <p:cNvSpPr/>
          <p:nvPr/>
        </p:nvSpPr>
        <p:spPr>
          <a:xfrm rot="5400000">
            <a:off x="7714369" y="4059809"/>
            <a:ext cx="699576" cy="738850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023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Demo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pic>
        <p:nvPicPr>
          <p:cNvPr id="1026" name="Picture 2" descr="Video For YouTube - App on Amazon Appstore">
            <a:hlinkClick r:id="rId2"/>
            <a:extLst>
              <a:ext uri="{FF2B5EF4-FFF2-40B4-BE49-F238E27FC236}">
                <a16:creationId xmlns:a16="http://schemas.microsoft.com/office/drawing/2014/main" id="{37F379F8-12E0-CE7C-6ED8-11DE4860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60" y="3057004"/>
            <a:ext cx="2727278" cy="272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6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B62D7-45AF-760B-68EF-565232E0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Further Work Suggestions</a:t>
            </a:r>
            <a:endParaRPr lang="en-IL" dirty="0">
              <a:solidFill>
                <a:srgbClr val="EBEBEB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E199-2A26-0CC7-871B-ED19758D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IL">
              <a:solidFill>
                <a:srgbClr val="FFFFFF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BD49-19F3-94FA-2254-005EF88C4B7D}"/>
              </a:ext>
            </a:extLst>
          </p:cNvPr>
          <p:cNvSpPr txBox="1">
            <a:spLocks/>
          </p:cNvSpPr>
          <p:nvPr/>
        </p:nvSpPr>
        <p:spPr>
          <a:xfrm>
            <a:off x="557646" y="2475097"/>
            <a:ext cx="7338322" cy="42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GB" sz="2800" dirty="0"/>
              <a:t>Improve classification accuracy</a:t>
            </a:r>
          </a:p>
          <a:p>
            <a:pPr>
              <a:buClrTx/>
            </a:pPr>
            <a:r>
              <a:rPr lang="en-GB" sz="2800" dirty="0"/>
              <a:t>Battery life testing and optimization</a:t>
            </a:r>
            <a:endParaRPr lang="en-GB" sz="2600" dirty="0"/>
          </a:p>
          <a:p>
            <a:pPr>
              <a:buClrTx/>
            </a:pPr>
            <a:r>
              <a:rPr lang="en-GB" sz="2800" dirty="0"/>
              <a:t>Detect more gestures</a:t>
            </a:r>
          </a:p>
          <a:p>
            <a:pPr>
              <a:buClrTx/>
            </a:pPr>
            <a:r>
              <a:rPr lang="en-GB" sz="2800" dirty="0"/>
              <a:t>Improve physical product</a:t>
            </a:r>
          </a:p>
          <a:p>
            <a:pPr>
              <a:buClrTx/>
            </a:pPr>
            <a:r>
              <a:rPr lang="en-GB" sz="2800" dirty="0"/>
              <a:t>User feedback</a:t>
            </a:r>
          </a:p>
        </p:txBody>
      </p:sp>
      <p:pic>
        <p:nvPicPr>
          <p:cNvPr id="3074" name="Picture 2" descr="‪Idea Images - Free Download on Freepik‬‏">
            <a:extLst>
              <a:ext uri="{FF2B5EF4-FFF2-40B4-BE49-F238E27FC236}">
                <a16:creationId xmlns:a16="http://schemas.microsoft.com/office/drawing/2014/main" id="{DA9129E1-1BE2-32E9-CC1F-DFE9AC7C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15" y="2804856"/>
            <a:ext cx="3084661" cy="30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2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3626863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Mechanical Straps</a:t>
            </a:r>
            <a:endParaRPr lang="en-IL" sz="3200" dirty="0"/>
          </a:p>
        </p:txBody>
      </p:sp>
      <p:pic>
        <p:nvPicPr>
          <p:cNvPr id="2050" name="Picture 2" descr="Introduction to Body-Powered Hooks">
            <a:extLst>
              <a:ext uri="{FF2B5EF4-FFF2-40B4-BE49-F238E27FC236}">
                <a16:creationId xmlns:a16="http://schemas.microsoft.com/office/drawing/2014/main" id="{E2DD61E9-EDC3-6EA5-9E2C-305E3928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1" r="8567" b="-3"/>
          <a:stretch/>
        </p:blipFill>
        <p:spPr bwMode="auto">
          <a:xfrm>
            <a:off x="463187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3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Independent of power source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Requires a lot of physical effort to operate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Limited in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Unnatural look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403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F2D-F6C0-0A69-8A1A-FEDAA03B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Autofit/>
          </a:bodyPr>
          <a:lstStyle/>
          <a:p>
            <a:r>
              <a:rPr lang="en-US" sz="3200" dirty="0"/>
              <a:t>Existing solution- Myoelectric (EMG) Control</a:t>
            </a:r>
            <a:endParaRPr lang="en-IL" sz="3200" dirty="0"/>
          </a:p>
        </p:txBody>
      </p:sp>
      <p:pic>
        <p:nvPicPr>
          <p:cNvPr id="3076" name="Picture 4" descr="3D-Printed Myoelectric Hand Prosthesis - The IEEE Maker Project">
            <a:extLst>
              <a:ext uri="{FF2B5EF4-FFF2-40B4-BE49-F238E27FC236}">
                <a16:creationId xmlns:a16="http://schemas.microsoft.com/office/drawing/2014/main" id="{1D2F35B8-D9AB-84C2-6FE0-3C8BA1B2C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23871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35C21-B79F-808F-18A4-209418A3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58976D-72D1-4507-A9E6-A51157A613E9}" type="slidenum">
              <a:rPr lang="en-IL" smtClean="0"/>
              <a:pPr>
                <a:spcAft>
                  <a:spcPts val="600"/>
                </a:spcAft>
              </a:pPr>
              <a:t>4</a:t>
            </a:fld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BFFA-789D-5F0E-6803-D5B5DB618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variety of DOF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look like  natural arm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Intuitive operation*</a:t>
            </a:r>
          </a:p>
          <a:p>
            <a:pPr>
              <a:lnSpc>
                <a:spcPct val="9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Heavy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High power consumption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Phantom pain*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6991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Previous Work-</a:t>
            </a:r>
            <a:br>
              <a:rPr lang="en-US" sz="3600" dirty="0">
                <a:solidFill>
                  <a:srgbClr val="EBEBEB"/>
                </a:solidFill>
              </a:rPr>
            </a:br>
            <a:r>
              <a:rPr lang="en-US" sz="3600" dirty="0" err="1">
                <a:solidFill>
                  <a:srgbClr val="EBEBEB"/>
                </a:solidFill>
              </a:rPr>
              <a:t>Shunit</a:t>
            </a:r>
            <a:r>
              <a:rPr lang="en-US" sz="3600" dirty="0">
                <a:solidFill>
                  <a:srgbClr val="EBEBEB"/>
                </a:solidFill>
              </a:rPr>
              <a:t> </a:t>
            </a:r>
            <a:r>
              <a:rPr lang="en-US" sz="3600" dirty="0" err="1">
                <a:solidFill>
                  <a:srgbClr val="EBEBEB"/>
                </a:solidFill>
              </a:rPr>
              <a:t>Polinsky</a:t>
            </a:r>
            <a:endParaRPr lang="en-IL" sz="31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52786"/>
            <a:ext cx="4166509" cy="427103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EBEBEB"/>
                </a:solidFill>
              </a:rPr>
              <a:t>Reach to Grasp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IMU based method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Recognition of natural movement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5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6A7E3-ACCD-2568-6B52-EF81B1CA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1" y="1589609"/>
            <a:ext cx="6618265" cy="36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6E31-C0E6-ADC4-D61B-61C4B4DA2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Possible Approaches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18CAA-91D0-0719-9E22-28D24E7DC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8AB56-7BB6-16C6-5824-A4A2DBF0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Cycling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B02F-834E-671E-CBDA-95D7A681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" y="1952786"/>
            <a:ext cx="5147389" cy="4271033"/>
          </a:xfrm>
        </p:spPr>
        <p:txBody>
          <a:bodyPr>
            <a:normAutofit fontScale="92500"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Easier movement identification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actions to remember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Less immediate operation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Need to remember state sequence</a:t>
            </a:r>
          </a:p>
          <a:p>
            <a:endParaRPr lang="en-GB" sz="3000" dirty="0">
              <a:solidFill>
                <a:srgbClr val="EBEBE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7</a:t>
            </a:fld>
            <a:endParaRPr lang="en-IL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A9D18B-FA05-E072-159B-13D9DE38487D}"/>
              </a:ext>
            </a:extLst>
          </p:cNvPr>
          <p:cNvGrpSpPr/>
          <p:nvPr/>
        </p:nvGrpSpPr>
        <p:grpSpPr>
          <a:xfrm>
            <a:off x="5413753" y="157159"/>
            <a:ext cx="7132209" cy="6543681"/>
            <a:chOff x="5413753" y="157159"/>
            <a:chExt cx="7132209" cy="6543681"/>
          </a:xfrm>
        </p:grpSpPr>
        <p:pic>
          <p:nvPicPr>
            <p:cNvPr id="1030" name="Picture 6" descr="One Person Was to Have an Ego”: Arnold Schwarzenegger's CIA Buddies From  Fubar Shares the Surprising Experience of Working With the Terminator -  EssentiallySports">
              <a:extLst>
                <a:ext uri="{FF2B5EF4-FFF2-40B4-BE49-F238E27FC236}">
                  <a16:creationId xmlns:a16="http://schemas.microsoft.com/office/drawing/2014/main" id="{BC0731D3-E063-4A11-4AC6-7D26B1DE84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03"/>
            <a:stretch/>
          </p:blipFill>
          <p:spPr bwMode="auto">
            <a:xfrm flipH="1">
              <a:off x="6534878" y="157159"/>
              <a:ext cx="3199649" cy="6543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D75DD1-43A5-6A59-18B5-0DF0946A7FF9}"/>
                </a:ext>
              </a:extLst>
            </p:cNvPr>
            <p:cNvGrpSpPr/>
            <p:nvPr/>
          </p:nvGrpSpPr>
          <p:grpSpPr>
            <a:xfrm>
              <a:off x="5413753" y="1259713"/>
              <a:ext cx="7132209" cy="3503212"/>
              <a:chOff x="6104579" y="1460873"/>
              <a:chExt cx="4458927" cy="2190144"/>
            </a:xfrm>
          </p:grpSpPr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69283ECA-FED0-4258-AAEA-B6740D9C4E69}"/>
                  </a:ext>
                </a:extLst>
              </p:cNvPr>
              <p:cNvSpPr/>
              <p:nvPr/>
            </p:nvSpPr>
            <p:spPr>
              <a:xfrm>
                <a:off x="7860589" y="1952785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EEF605F0-61D6-E585-3365-65B0688436C3}"/>
                  </a:ext>
                </a:extLst>
              </p:cNvPr>
              <p:cNvSpPr/>
              <p:nvPr/>
            </p:nvSpPr>
            <p:spPr>
              <a:xfrm rot="5400000">
                <a:off x="8471048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30D1C271-6D2C-850A-AABC-9D70AE3FF2DD}"/>
                  </a:ext>
                </a:extLst>
              </p:cNvPr>
              <p:cNvSpPr/>
              <p:nvPr/>
            </p:nvSpPr>
            <p:spPr>
              <a:xfrm rot="16200000">
                <a:off x="7263960" y="2586599"/>
                <a:ext cx="437362" cy="852407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AB315-23BB-1333-9A96-98EC9EF19DE8}"/>
                  </a:ext>
                </a:extLst>
              </p:cNvPr>
              <p:cNvSpPr txBox="1"/>
              <p:nvPr/>
            </p:nvSpPr>
            <p:spPr>
              <a:xfrm>
                <a:off x="6104579" y="266969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Next Mode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04D282-6946-AC59-2B33-CFC6CA9CADD5}"/>
                  </a:ext>
                </a:extLst>
              </p:cNvPr>
              <p:cNvSpPr txBox="1"/>
              <p:nvPr/>
            </p:nvSpPr>
            <p:spPr>
              <a:xfrm>
                <a:off x="7286983" y="1460873"/>
                <a:ext cx="1619707" cy="51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On/Off</a:t>
                </a:r>
                <a:endParaRPr lang="en-IL" sz="48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3BA3AA-118B-58B0-9F24-1E10B9F071CD}"/>
                  </a:ext>
                </a:extLst>
              </p:cNvPr>
              <p:cNvSpPr txBox="1"/>
              <p:nvPr/>
            </p:nvSpPr>
            <p:spPr>
              <a:xfrm>
                <a:off x="9088927" y="2658824"/>
                <a:ext cx="1474579" cy="98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ln w="3175"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</a:rPr>
                  <a:t>Prev. Mode</a:t>
                </a:r>
                <a:endParaRPr lang="en-IL" sz="4800" b="1" dirty="0">
                  <a:ln w="3175">
                    <a:solidFill>
                      <a:schemeClr val="tx1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181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8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10142367" y="2257071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34C68B-9CFE-3638-3641-E3364558DA25}"/>
              </a:ext>
            </a:extLst>
          </p:cNvPr>
          <p:cNvGrpSpPr/>
          <p:nvPr/>
        </p:nvGrpSpPr>
        <p:grpSpPr>
          <a:xfrm>
            <a:off x="6888679" y="2046543"/>
            <a:ext cx="3352130" cy="3681747"/>
            <a:chOff x="6888679" y="2046543"/>
            <a:chExt cx="3352130" cy="3681747"/>
          </a:xfrm>
        </p:grpSpPr>
        <p:sp>
          <p:nvSpPr>
            <p:cNvPr id="5" name="Arrow: Up 4">
              <a:extLst>
                <a:ext uri="{FF2B5EF4-FFF2-40B4-BE49-F238E27FC236}">
                  <a16:creationId xmlns:a16="http://schemas.microsoft.com/office/drawing/2014/main" id="{69283ECA-FED0-4258-AAEA-B6740D9C4E69}"/>
                </a:ext>
              </a:extLst>
            </p:cNvPr>
            <p:cNvSpPr/>
            <p:nvPr/>
          </p:nvSpPr>
          <p:spPr>
            <a:xfrm>
              <a:off x="8222552" y="2046543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30D1C271-6D2C-850A-AABC-9D70AE3FF2DD}"/>
                </a:ext>
              </a:extLst>
            </p:cNvPr>
            <p:cNvSpPr/>
            <p:nvPr/>
          </p:nvSpPr>
          <p:spPr>
            <a:xfrm rot="18077000">
              <a:off x="7220619" y="2614151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AE09D511-BCCC-E1AC-5142-F6C0CCFF051C}"/>
                </a:ext>
              </a:extLst>
            </p:cNvPr>
            <p:cNvSpPr/>
            <p:nvPr/>
          </p:nvSpPr>
          <p:spPr>
            <a:xfrm rot="3523000" flipH="1">
              <a:off x="9200109" y="2614150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Arrow: Up 16">
              <a:extLst>
                <a:ext uri="{FF2B5EF4-FFF2-40B4-BE49-F238E27FC236}">
                  <a16:creationId xmlns:a16="http://schemas.microsoft.com/office/drawing/2014/main" id="{2F76F707-B56B-F663-8B01-8E08F8A42E51}"/>
                </a:ext>
              </a:extLst>
            </p:cNvPr>
            <p:cNvSpPr/>
            <p:nvPr/>
          </p:nvSpPr>
          <p:spPr>
            <a:xfrm flipV="1">
              <a:off x="8231737" y="4364835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56E59DFD-76BD-8F40-E650-DCD29531EF1B}"/>
                </a:ext>
              </a:extLst>
            </p:cNvPr>
            <p:cNvSpPr/>
            <p:nvPr/>
          </p:nvSpPr>
          <p:spPr>
            <a:xfrm rot="3523000" flipV="1">
              <a:off x="7229804" y="3797227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24838BE4-C294-4CB1-1017-E649F1293498}"/>
                </a:ext>
              </a:extLst>
            </p:cNvPr>
            <p:cNvSpPr/>
            <p:nvPr/>
          </p:nvSpPr>
          <p:spPr>
            <a:xfrm rot="18077000" flipH="1" flipV="1">
              <a:off x="9209294" y="3797228"/>
              <a:ext cx="699576" cy="1363455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10142367" y="4599092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8194518" y="5760605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09B92-FA5C-D3D5-2D6B-57B24D0B8915}"/>
              </a:ext>
            </a:extLst>
          </p:cNvPr>
          <p:cNvSpPr txBox="1"/>
          <p:nvPr/>
        </p:nvSpPr>
        <p:spPr>
          <a:xfrm>
            <a:off x="6032175" y="474870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M4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F9C1E2-F9DD-5840-F5EA-897D15F48644}"/>
              </a:ext>
            </a:extLst>
          </p:cNvPr>
          <p:cNvSpPr txBox="1"/>
          <p:nvPr/>
        </p:nvSpPr>
        <p:spPr>
          <a:xfrm>
            <a:off x="5863492" y="23715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M5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5FEDA5-E825-75F0-EBD8-C278F3F512A0}"/>
              </a:ext>
            </a:extLst>
          </p:cNvPr>
          <p:cNvSpPr txBox="1"/>
          <p:nvPr/>
        </p:nvSpPr>
        <p:spPr>
          <a:xfrm>
            <a:off x="8083808" y="1268914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Idle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Need to remember state location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Limited amount of accessible modes</a:t>
            </a:r>
          </a:p>
        </p:txBody>
      </p:sp>
    </p:spTree>
    <p:extLst>
      <p:ext uri="{BB962C8B-B14F-4D97-AF65-F5344CB8AC3E}">
        <p14:creationId xmlns:p14="http://schemas.microsoft.com/office/powerpoint/2010/main" val="40906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F9FB1-7287-C8AD-9E9D-DB5D69BB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4670" cy="960343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EBEBEB"/>
                </a:solidFill>
              </a:rPr>
              <a:t>Complex Gestures Mode Mapping</a:t>
            </a:r>
            <a:endParaRPr lang="en-IL" sz="40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901E7-3F1C-2CBC-F860-F73B9B1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8976D-72D1-4507-A9E6-A51157A613E9}" type="slidenum">
              <a:rPr lang="en-IL" smtClean="0">
                <a:solidFill>
                  <a:srgbClr val="FFFFFF"/>
                </a:solidFill>
              </a:rPr>
              <a:t>9</a:t>
            </a:fld>
            <a:endParaRPr lang="en-IL" dirty="0">
              <a:solidFill>
                <a:srgbClr val="FFFFFF"/>
              </a:solidFill>
            </a:endParaRPr>
          </a:p>
        </p:txBody>
      </p:sp>
      <p:pic>
        <p:nvPicPr>
          <p:cNvPr id="1030" name="Picture 6" descr="One Person Was to Have an Ego”: Arnold Schwarzenegger's CIA Buddies From  Fubar Shares the Surprising Experience of Working With the Terminator -  EssentiallySports">
            <a:extLst>
              <a:ext uri="{FF2B5EF4-FFF2-40B4-BE49-F238E27FC236}">
                <a16:creationId xmlns:a16="http://schemas.microsoft.com/office/drawing/2014/main" id="{BC0731D3-E063-4A11-4AC6-7D26B1DE8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3"/>
          <a:stretch/>
        </p:blipFill>
        <p:spPr bwMode="auto">
          <a:xfrm flipH="1">
            <a:off x="6534878" y="157159"/>
            <a:ext cx="3199649" cy="65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3BA3AA-118B-58B0-9F24-1E10B9F071CD}"/>
              </a:ext>
            </a:extLst>
          </p:cNvPr>
          <p:cNvSpPr txBox="1"/>
          <p:nvPr/>
        </p:nvSpPr>
        <p:spPr>
          <a:xfrm>
            <a:off x="8024198" y="1779018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M1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E49EC-9031-CE8D-F712-BCBC31EA2722}"/>
              </a:ext>
            </a:extLst>
          </p:cNvPr>
          <p:cNvSpPr txBox="1"/>
          <p:nvPr/>
        </p:nvSpPr>
        <p:spPr>
          <a:xfrm>
            <a:off x="8192881" y="5320890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549D39"/>
                </a:solidFill>
              </a:rPr>
              <a:t>M2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549D3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AC0E-0529-144C-68F5-DAD904F38B78}"/>
              </a:ext>
            </a:extLst>
          </p:cNvPr>
          <p:cNvSpPr txBox="1"/>
          <p:nvPr/>
        </p:nvSpPr>
        <p:spPr>
          <a:xfrm>
            <a:off x="9728296" y="3416989"/>
            <a:ext cx="2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M3</a:t>
            </a:r>
            <a:endParaRPr lang="en-IL" sz="4800" b="1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EACED-3A3D-B9DE-918C-D5D8F8A5B98C}"/>
              </a:ext>
            </a:extLst>
          </p:cNvPr>
          <p:cNvSpPr txBox="1">
            <a:spLocks/>
          </p:cNvSpPr>
          <p:nvPr/>
        </p:nvSpPr>
        <p:spPr>
          <a:xfrm>
            <a:off x="105064" y="1952786"/>
            <a:ext cx="5147389" cy="4271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Pros: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Immediate activation of wanted mode</a:t>
            </a:r>
          </a:p>
          <a:p>
            <a:pPr lvl="1"/>
            <a:r>
              <a:rPr lang="en-GB" sz="2800" dirty="0">
                <a:solidFill>
                  <a:srgbClr val="EBEBEB"/>
                </a:solidFill>
              </a:rPr>
              <a:t>More modes accessible</a:t>
            </a:r>
          </a:p>
          <a:p>
            <a:r>
              <a:rPr lang="en-GB" sz="3000" dirty="0">
                <a:solidFill>
                  <a:srgbClr val="EBEBEB"/>
                </a:solidFill>
              </a:rPr>
              <a:t>Cons: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Even harder movement identification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More complex gestures to learn</a:t>
            </a:r>
          </a:p>
          <a:p>
            <a:pPr lvl="1"/>
            <a:r>
              <a:rPr lang="en-GB" sz="3200" dirty="0">
                <a:solidFill>
                  <a:srgbClr val="EBEBEB"/>
                </a:solidFill>
              </a:rPr>
              <a:t>May look awkward </a:t>
            </a: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19C65C6D-358B-5BB0-73B8-DC44AE974417}"/>
              </a:ext>
            </a:extLst>
          </p:cNvPr>
          <p:cNvSpPr/>
          <p:nvPr/>
        </p:nvSpPr>
        <p:spPr>
          <a:xfrm>
            <a:off x="7390535" y="2424702"/>
            <a:ext cx="2404280" cy="2672537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39C5678-89E8-B2A4-EF5F-06EF45EE3C1A}"/>
              </a:ext>
            </a:extLst>
          </p:cNvPr>
          <p:cNvSpPr/>
          <p:nvPr/>
        </p:nvSpPr>
        <p:spPr>
          <a:xfrm flipV="1">
            <a:off x="7402982" y="2787012"/>
            <a:ext cx="2404280" cy="2672537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8F1BE7F0-BC06-1303-9E0C-3862851D4B57}"/>
              </a:ext>
            </a:extLst>
          </p:cNvPr>
          <p:cNvSpPr/>
          <p:nvPr/>
        </p:nvSpPr>
        <p:spPr>
          <a:xfrm>
            <a:off x="8228454" y="3112915"/>
            <a:ext cx="755584" cy="1733499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78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2894</TotalTime>
  <Words>469</Words>
  <Application>Microsoft Office PowerPoint</Application>
  <PresentationFormat>Widescreen</PresentationFormat>
  <Paragraphs>163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David</vt:lpstr>
      <vt:lpstr>Wingdings 3</vt:lpstr>
      <vt:lpstr>Ion</vt:lpstr>
      <vt:lpstr>Prosthetic Hand Control via Shoulder Movement</vt:lpstr>
      <vt:lpstr>Problem Definition</vt:lpstr>
      <vt:lpstr>Existing solution- Mechanical Straps</vt:lpstr>
      <vt:lpstr>Existing solution- Myoelectric (EMG) Control</vt:lpstr>
      <vt:lpstr>Previous Work- Shunit Polinsky</vt:lpstr>
      <vt:lpstr>Possible Approaches</vt:lpstr>
      <vt:lpstr>Mode Cycling</vt:lpstr>
      <vt:lpstr>Mode Mapping</vt:lpstr>
      <vt:lpstr>Complex Gestures Mode Mapping</vt:lpstr>
      <vt:lpstr>Classification Algorithms</vt:lpstr>
      <vt:lpstr>LSTM</vt:lpstr>
      <vt:lpstr>GRU</vt:lpstr>
      <vt:lpstr>Random Forest</vt:lpstr>
      <vt:lpstr>Purposed  Solution</vt:lpstr>
      <vt:lpstr>Block Diagram</vt:lpstr>
      <vt:lpstr>Simplified Mode Cycling</vt:lpstr>
      <vt:lpstr>Forward / Back Symmetry</vt:lpstr>
      <vt:lpstr>Program Flow</vt:lpstr>
      <vt:lpstr>System Interconnection</vt:lpstr>
      <vt:lpstr>Development Process</vt:lpstr>
      <vt:lpstr>Data Acquisition</vt:lpstr>
      <vt:lpstr>Data Labeling</vt:lpstr>
      <vt:lpstr>Classifier Training</vt:lpstr>
      <vt:lpstr>Real Time Program</vt:lpstr>
      <vt:lpstr>Demo</vt:lpstr>
      <vt:lpstr>Further Work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sourcing water turbidity information</dc:title>
  <dc:creator>Itay Mal</dc:creator>
  <cp:lastModifiedBy>Itay Mal</cp:lastModifiedBy>
  <cp:revision>58</cp:revision>
  <dcterms:created xsi:type="dcterms:W3CDTF">2022-11-19T13:17:54Z</dcterms:created>
  <dcterms:modified xsi:type="dcterms:W3CDTF">2024-08-20T17:17:53Z</dcterms:modified>
</cp:coreProperties>
</file>